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handoutMasterIdLst>
    <p:handoutMasterId r:id="rId14"/>
  </p:handoutMasterIdLst>
  <p:sldIdLst>
    <p:sldId id="256" r:id="rId2"/>
    <p:sldId id="258" r:id="rId3"/>
    <p:sldId id="263" r:id="rId4"/>
    <p:sldId id="264" r:id="rId5"/>
    <p:sldId id="262" r:id="rId6"/>
    <p:sldId id="265" r:id="rId7"/>
    <p:sldId id="266" r:id="rId8"/>
    <p:sldId id="270" r:id="rId9"/>
    <p:sldId id="267" r:id="rId10"/>
    <p:sldId id="269" r:id="rId11"/>
    <p:sldId id="271" r:id="rId12"/>
    <p:sldId id="272" r:id="rId1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55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69CFDC5-A1C0-47BA-9D20-2533BE78D058}" type="datetimeFigureOut">
              <a:rPr lang="en-US" smtClean="0"/>
              <a:t>9/21/2018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C672C22-5B41-46AE-861B-4C9C5C2C86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1916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6091F-E3B8-4901-BACB-5CC214935943}" type="datetimeFigureOut">
              <a:rPr lang="en-US" smtClean="0"/>
              <a:t>9/21/2018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EBC83D0-C18E-486C-96A0-07213D98F1AB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6091F-E3B8-4901-BACB-5CC214935943}" type="datetimeFigureOut">
              <a:rPr lang="en-US" smtClean="0"/>
              <a:t>9/21/2018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C83D0-C18E-486C-96A0-07213D98F1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6091F-E3B8-4901-BACB-5CC214935943}" type="datetimeFigureOut">
              <a:rPr lang="en-US" smtClean="0"/>
              <a:t>9/21/2018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C83D0-C18E-486C-96A0-07213D98F1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8E6091F-E3B8-4901-BACB-5CC214935943}" type="datetimeFigureOut">
              <a:rPr lang="en-US" smtClean="0"/>
              <a:t>9/21/2018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AEBC83D0-C18E-486C-96A0-07213D98F1AB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6091F-E3B8-4901-BACB-5CC214935943}" type="datetimeFigureOut">
              <a:rPr lang="en-US" smtClean="0"/>
              <a:t>9/21/2018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C83D0-C18E-486C-96A0-07213D98F1A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6091F-E3B8-4901-BACB-5CC214935943}" type="datetimeFigureOut">
              <a:rPr lang="en-US" smtClean="0"/>
              <a:t>9/21/2018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C83D0-C18E-486C-96A0-07213D98F1A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C83D0-C18E-486C-96A0-07213D98F1A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6091F-E3B8-4901-BACB-5CC214935943}" type="datetimeFigureOut">
              <a:rPr lang="en-US" smtClean="0"/>
              <a:t>9/21/2018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6091F-E3B8-4901-BACB-5CC214935943}" type="datetimeFigureOut">
              <a:rPr lang="en-US" smtClean="0"/>
              <a:t>9/21/2018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C83D0-C18E-486C-96A0-07213D98F1A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6091F-E3B8-4901-BACB-5CC214935943}" type="datetimeFigureOut">
              <a:rPr lang="en-US" smtClean="0"/>
              <a:t>9/21/2018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C83D0-C18E-486C-96A0-07213D98F1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8E6091F-E3B8-4901-BACB-5CC214935943}" type="datetimeFigureOut">
              <a:rPr lang="en-US" smtClean="0"/>
              <a:t>9/21/2018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EBC83D0-C18E-486C-96A0-07213D98F1A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6091F-E3B8-4901-BACB-5CC214935943}" type="datetimeFigureOut">
              <a:rPr lang="en-US" smtClean="0"/>
              <a:t>9/21/2018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EBC83D0-C18E-486C-96A0-07213D98F1A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8E6091F-E3B8-4901-BACB-5CC214935943}" type="datetimeFigureOut">
              <a:rPr lang="en-US" smtClean="0"/>
              <a:t>9/21/2018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AEBC83D0-C18E-486C-96A0-07213D98F1AB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343400"/>
            <a:ext cx="6093179" cy="1524000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Diocesan School Board In-Service</a:t>
            </a:r>
          </a:p>
          <a:p>
            <a:r>
              <a:rPr lang="en-U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Saturday, September 22, 2018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7200" b="1" dirty="0">
                <a:solidFill>
                  <a:schemeClr val="accent1">
                    <a:lumMod val="50000"/>
                  </a:schemeClr>
                </a:solidFill>
                <a:latin typeface="Route Du Soleil DEMO" pitchFamily="50" charset="0"/>
              </a:rPr>
              <a:t>Creating a Strategic Plan </a:t>
            </a:r>
            <a:br>
              <a:rPr lang="en-US" sz="7200" b="1" dirty="0">
                <a:solidFill>
                  <a:schemeClr val="accent1">
                    <a:lumMod val="50000"/>
                  </a:schemeClr>
                </a:solidFill>
                <a:latin typeface="Route Du Soleil DEMO" pitchFamily="50" charset="0"/>
              </a:rPr>
            </a:br>
            <a:r>
              <a:rPr lang="en-US" sz="7200" b="1" dirty="0">
                <a:solidFill>
                  <a:schemeClr val="accent1">
                    <a:lumMod val="50000"/>
                  </a:schemeClr>
                </a:solidFill>
                <a:latin typeface="Route Du Soleil DEMO" pitchFamily="50" charset="0"/>
              </a:rPr>
              <a:t>at your Catholic School</a:t>
            </a:r>
          </a:p>
        </p:txBody>
      </p:sp>
    </p:spTree>
    <p:extLst>
      <p:ext uri="{BB962C8B-B14F-4D97-AF65-F5344CB8AC3E}">
        <p14:creationId xmlns:p14="http://schemas.microsoft.com/office/powerpoint/2010/main" val="4840099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latin typeface="VAG Rounded" pitchFamily="34" charset="0"/>
              </a:rPr>
              <a:t>Once the plan is complete, you are NOT done!</a:t>
            </a:r>
          </a:p>
          <a:p>
            <a:pPr marL="0" indent="0">
              <a:buNone/>
            </a:pPr>
            <a:endParaRPr lang="en-US" dirty="0">
              <a:latin typeface="VAG Rounded" pitchFamily="34" charset="0"/>
            </a:endParaRPr>
          </a:p>
          <a:p>
            <a:r>
              <a:rPr lang="en-US" u="sng" dirty="0">
                <a:latin typeface="VAG Rounded" pitchFamily="34" charset="0"/>
              </a:rPr>
              <a:t>Don’t put the plan on a shelf </a:t>
            </a:r>
            <a:r>
              <a:rPr lang="en-US" dirty="0">
                <a:latin typeface="VAG Rounded" pitchFamily="34" charset="0"/>
              </a:rPr>
              <a:t>– all your hard work to build the plan now needs to be put into action!</a:t>
            </a:r>
          </a:p>
          <a:p>
            <a:pPr marL="0" indent="0">
              <a:buNone/>
            </a:pPr>
            <a:endParaRPr lang="en-US" dirty="0">
              <a:latin typeface="VAG Rounded" pitchFamily="34" charset="0"/>
            </a:endParaRPr>
          </a:p>
          <a:p>
            <a:r>
              <a:rPr lang="en-US" dirty="0">
                <a:latin typeface="VAG Rounded" pitchFamily="34" charset="0"/>
              </a:rPr>
              <a:t>Have a Strategic Plan member join your School Board meetings monthly, bi-monthly, quarterly to keep the plan moving forward.  Accountability is KEY!</a:t>
            </a:r>
          </a:p>
          <a:p>
            <a:endParaRPr lang="en-US" dirty="0">
              <a:latin typeface="VAG Rounded" pitchFamily="34" charset="0"/>
            </a:endParaRPr>
          </a:p>
          <a:p>
            <a:r>
              <a:rPr lang="en-US" dirty="0">
                <a:latin typeface="VAG Rounded" pitchFamily="34" charset="0"/>
              </a:rPr>
              <a:t>Strategic Plan representative works with Development/Advancement Office to keep plan updated regularly.</a:t>
            </a:r>
          </a:p>
          <a:p>
            <a:endParaRPr lang="en-US" dirty="0">
              <a:latin typeface="VAG Rounded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>
                <a:solidFill>
                  <a:schemeClr val="bg1"/>
                </a:solidFill>
                <a:latin typeface="VAG Rounded" pitchFamily="34" charset="0"/>
              </a:rPr>
              <a:t>THINK YOU’RE DONE?  </a:t>
            </a:r>
          </a:p>
        </p:txBody>
      </p:sp>
    </p:spTree>
    <p:extLst>
      <p:ext uri="{BB962C8B-B14F-4D97-AF65-F5344CB8AC3E}">
        <p14:creationId xmlns:p14="http://schemas.microsoft.com/office/powerpoint/2010/main" val="27240727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b="1" dirty="0">
              <a:latin typeface="Century Gothic" pitchFamily="34" charset="0"/>
            </a:endParaRPr>
          </a:p>
          <a:p>
            <a:r>
              <a:rPr lang="en-US" b="1" dirty="0">
                <a:latin typeface="Century Gothic" pitchFamily="34" charset="0"/>
              </a:rPr>
              <a:t>Get ready for the strategic plan process!</a:t>
            </a:r>
          </a:p>
          <a:p>
            <a:r>
              <a:rPr lang="en-US" b="1" dirty="0">
                <a:latin typeface="Century Gothic" pitchFamily="34" charset="0"/>
              </a:rPr>
              <a:t>Articulate your mission and vision</a:t>
            </a:r>
          </a:p>
          <a:p>
            <a:r>
              <a:rPr lang="en-US" b="1" dirty="0">
                <a:latin typeface="Century Gothic" pitchFamily="34" charset="0"/>
              </a:rPr>
              <a:t>Review your strategic position</a:t>
            </a:r>
          </a:p>
          <a:p>
            <a:r>
              <a:rPr lang="en-US" b="1" dirty="0">
                <a:latin typeface="Century Gothic" pitchFamily="34" charset="0"/>
              </a:rPr>
              <a:t>Agree on priorities</a:t>
            </a:r>
          </a:p>
          <a:p>
            <a:r>
              <a:rPr lang="en-US" b="1" dirty="0">
                <a:latin typeface="Century Gothic" pitchFamily="34" charset="0"/>
              </a:rPr>
              <a:t>Organize the plan</a:t>
            </a:r>
          </a:p>
          <a:p>
            <a:r>
              <a:rPr lang="en-US" b="1" dirty="0">
                <a:latin typeface="Century Gothic" pitchFamily="34" charset="0"/>
              </a:rPr>
              <a:t>Identify next steps/actions</a:t>
            </a:r>
          </a:p>
          <a:p>
            <a:r>
              <a:rPr lang="en-US" b="1" dirty="0">
                <a:latin typeface="Century Gothic" pitchFamily="34" charset="0"/>
              </a:rPr>
              <a:t>Roll out the plan</a:t>
            </a:r>
          </a:p>
          <a:p>
            <a:r>
              <a:rPr lang="en-US" b="1" dirty="0">
                <a:latin typeface="Century Gothic" pitchFamily="34" charset="0"/>
              </a:rPr>
              <a:t>Hold everyone accountable</a:t>
            </a:r>
          </a:p>
          <a:p>
            <a:endParaRPr lang="en-US" b="1" dirty="0">
              <a:latin typeface="Century Gothic" pitchFamily="34" charset="0"/>
            </a:endParaRPr>
          </a:p>
          <a:p>
            <a:pPr marL="0" indent="0" algn="ctr">
              <a:buNone/>
            </a:pPr>
            <a:r>
              <a:rPr lang="en-US" sz="5800" b="1" dirty="0">
                <a:solidFill>
                  <a:srgbClr val="7030A0"/>
                </a:solidFill>
                <a:latin typeface="Century Gothic" pitchFamily="34" charset="0"/>
              </a:rPr>
              <a:t>GOOD LUCK!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>
                <a:solidFill>
                  <a:schemeClr val="bg1"/>
                </a:solidFill>
                <a:latin typeface="VAG Rounded" pitchFamily="34" charset="0"/>
              </a:rPr>
              <a:t>Make Strategic Planning A Habit</a:t>
            </a:r>
          </a:p>
        </p:txBody>
      </p:sp>
    </p:spTree>
    <p:extLst>
      <p:ext uri="{BB962C8B-B14F-4D97-AF65-F5344CB8AC3E}">
        <p14:creationId xmlns:p14="http://schemas.microsoft.com/office/powerpoint/2010/main" val="22591171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>
                <a:solidFill>
                  <a:schemeClr val="bg1"/>
                </a:solidFill>
                <a:latin typeface="VAG Rounded" pitchFamily="34" charset="0"/>
              </a:rPr>
              <a:t>MY INFORMATION</a:t>
            </a:r>
          </a:p>
        </p:txBody>
      </p:sp>
      <p:pic>
        <p:nvPicPr>
          <p:cNvPr id="17" name="Content Placeholder 16">
            <a:extLst>
              <a:ext uri="{FF2B5EF4-FFF2-40B4-BE49-F238E27FC236}">
                <a16:creationId xmlns:a16="http://schemas.microsoft.com/office/drawing/2014/main" id="{3669BAEA-35B9-4980-AB6E-584E9AEB4D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068830"/>
            <a:ext cx="6477000" cy="2720340"/>
          </a:xfrm>
        </p:spPr>
      </p:pic>
    </p:spTree>
    <p:extLst>
      <p:ext uri="{BB962C8B-B14F-4D97-AF65-F5344CB8AC3E}">
        <p14:creationId xmlns:p14="http://schemas.microsoft.com/office/powerpoint/2010/main" val="15135732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>
              <a:latin typeface="VAG Rounded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  <a:latin typeface="Route Du Soleil DEMO" pitchFamily="50" charset="0"/>
              </a:rPr>
              <a:t>What is a Strategic Plan?</a:t>
            </a:r>
          </a:p>
        </p:txBody>
      </p:sp>
      <p:pic>
        <p:nvPicPr>
          <p:cNvPr id="1026" name="Picture 2" descr="\\school\facredir$\mjwahlers\Desktop\Road-Ma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390444"/>
            <a:ext cx="5181600" cy="3231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00687" y="4800600"/>
            <a:ext cx="533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VAG Rounded" pitchFamily="34" charset="0"/>
              </a:rPr>
              <a:t>Where are we now?  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  <a:latin typeface="VAG Rounded" pitchFamily="34" charset="0"/>
              </a:rPr>
              <a:t>Where are we going?  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  <a:latin typeface="VAG Rounded" pitchFamily="34" charset="0"/>
              </a:rPr>
              <a:t>How will we get there?</a:t>
            </a:r>
          </a:p>
        </p:txBody>
      </p:sp>
    </p:spTree>
    <p:extLst>
      <p:ext uri="{BB962C8B-B14F-4D97-AF65-F5344CB8AC3E}">
        <p14:creationId xmlns:p14="http://schemas.microsoft.com/office/powerpoint/2010/main" val="30953324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000" b="1" dirty="0">
                <a:latin typeface="Century Gothic" pitchFamily="34" charset="0"/>
              </a:rPr>
              <a:t>Survey your school families prior to beginning your Strategic Plan.</a:t>
            </a:r>
          </a:p>
          <a:p>
            <a:endParaRPr lang="en-US" sz="2000" b="1" dirty="0">
              <a:latin typeface="Century Gothic" pitchFamily="34" charset="0"/>
            </a:endParaRPr>
          </a:p>
          <a:p>
            <a:r>
              <a:rPr lang="en-US" sz="2000" b="1" dirty="0">
                <a:latin typeface="Century Gothic" pitchFamily="34" charset="0"/>
              </a:rPr>
              <a:t>Choose a facilitator for your plan that has experience in Strategic Planning.  To prepare a meaningful plan, you need a great facilitator!</a:t>
            </a:r>
          </a:p>
          <a:p>
            <a:endParaRPr lang="en-US" sz="2000" b="1" dirty="0">
              <a:latin typeface="Century Gothic" pitchFamily="34" charset="0"/>
            </a:endParaRPr>
          </a:p>
          <a:p>
            <a:r>
              <a:rPr lang="en-US" sz="2000" b="1" dirty="0">
                <a:latin typeface="Century Gothic" pitchFamily="34" charset="0"/>
              </a:rPr>
              <a:t>Carefully choose the members of your team (combination of Teachers, Administrators, Alumni, Parents with backgrounds that relate well to the plan)</a:t>
            </a:r>
          </a:p>
          <a:p>
            <a:pPr marL="0" indent="0">
              <a:buNone/>
            </a:pPr>
            <a:endParaRPr lang="en-US" sz="2000" b="1" dirty="0">
              <a:latin typeface="Century Gothic" pitchFamily="34" charset="0"/>
            </a:endParaRPr>
          </a:p>
          <a:p>
            <a:r>
              <a:rPr lang="en-US" sz="2000" b="1" dirty="0">
                <a:latin typeface="Century Gothic" pitchFamily="34" charset="0"/>
              </a:rPr>
              <a:t>Your Principal/Pastor should be kept in the loop at all times, but do not necessarily need to attend every meeting.</a:t>
            </a:r>
          </a:p>
          <a:p>
            <a:endParaRPr lang="en-US" sz="2000" b="1" dirty="0">
              <a:latin typeface="Century Gothic" pitchFamily="34" charset="0"/>
            </a:endParaRPr>
          </a:p>
          <a:p>
            <a:r>
              <a:rPr lang="en-US" sz="2000" b="1" dirty="0">
                <a:latin typeface="Century Gothic" pitchFamily="34" charset="0"/>
              </a:rPr>
              <a:t>Be honest about the commitment to the plan.  It takes several months and many meetings to put together a meaningful plan.  Feed them!</a:t>
            </a:r>
          </a:p>
          <a:p>
            <a:endParaRPr lang="en-US" sz="2000" b="1" dirty="0">
              <a:latin typeface="Century Gothic" pitchFamily="34" charset="0"/>
            </a:endParaRPr>
          </a:p>
          <a:p>
            <a:endParaRPr lang="en-US" sz="2000" dirty="0">
              <a:latin typeface="VAG Rounded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u="sng" dirty="0">
                <a:solidFill>
                  <a:schemeClr val="bg1"/>
                </a:solidFill>
                <a:latin typeface="VAG Rounded" pitchFamily="34" charset="0"/>
              </a:rPr>
              <a:t>PREPARE WISELY</a:t>
            </a:r>
          </a:p>
        </p:txBody>
      </p:sp>
    </p:spTree>
    <p:extLst>
      <p:ext uri="{BB962C8B-B14F-4D97-AF65-F5344CB8AC3E}">
        <p14:creationId xmlns:p14="http://schemas.microsoft.com/office/powerpoint/2010/main" val="22043435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latin typeface="Century Gothic" pitchFamily="34" charset="0"/>
              </a:rPr>
              <a:t>Create a meeting schedule and distribute to the group.  Keep minutes of ALL meetings!</a:t>
            </a:r>
          </a:p>
          <a:p>
            <a:endParaRPr lang="en-US" sz="2800" b="1" dirty="0">
              <a:latin typeface="Century Gothic" pitchFamily="34" charset="0"/>
            </a:endParaRPr>
          </a:p>
          <a:p>
            <a:r>
              <a:rPr lang="en-US" sz="2800" b="1" dirty="0">
                <a:latin typeface="Century Gothic" pitchFamily="34" charset="0"/>
              </a:rPr>
              <a:t>First meeting should include Pastor and Principal  </a:t>
            </a:r>
          </a:p>
          <a:p>
            <a:pPr marL="0" indent="0" algn="ctr">
              <a:buNone/>
            </a:pPr>
            <a:r>
              <a:rPr lang="en-US" sz="2800" b="1" dirty="0">
                <a:solidFill>
                  <a:srgbClr val="7030A0"/>
                </a:solidFill>
                <a:latin typeface="Century Gothic" pitchFamily="34" charset="0"/>
              </a:rPr>
              <a:t>What is their vision for the school?</a:t>
            </a:r>
          </a:p>
          <a:p>
            <a:pPr marL="0" indent="0">
              <a:buNone/>
            </a:pPr>
            <a:endParaRPr lang="en-US" sz="2800" b="1" dirty="0">
              <a:latin typeface="Century Gothic" pitchFamily="34" charset="0"/>
            </a:endParaRPr>
          </a:p>
          <a:p>
            <a:r>
              <a:rPr lang="en-US" sz="2800" b="1" dirty="0">
                <a:latin typeface="Century Gothic" pitchFamily="34" charset="0"/>
              </a:rPr>
              <a:t>Review your school’s Mission, Vision, and Philosophy statements.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u="sng" dirty="0">
                <a:solidFill>
                  <a:schemeClr val="bg1"/>
                </a:solidFill>
                <a:latin typeface="VAG Rounded" pitchFamily="34" charset="0"/>
              </a:rPr>
              <a:t>FIRST STEPS</a:t>
            </a:r>
          </a:p>
        </p:txBody>
      </p:sp>
    </p:spTree>
    <p:extLst>
      <p:ext uri="{BB962C8B-B14F-4D97-AF65-F5344CB8AC3E}">
        <p14:creationId xmlns:p14="http://schemas.microsoft.com/office/powerpoint/2010/main" val="24048225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atin typeface="Century Gothic" pitchFamily="34" charset="0"/>
              </a:rPr>
              <a:t>SWOT - Strengths, Weaknesses, Opportunities and Threats.</a:t>
            </a:r>
          </a:p>
          <a:p>
            <a:pPr lvl="1"/>
            <a:r>
              <a:rPr lang="en-US" b="1" dirty="0">
                <a:latin typeface="Century Gothic" pitchFamily="34" charset="0"/>
              </a:rPr>
              <a:t>Strengths and Weaknesses are </a:t>
            </a:r>
            <a:r>
              <a:rPr lang="en-US" b="1" i="1" dirty="0">
                <a:latin typeface="Century Gothic" pitchFamily="34" charset="0"/>
              </a:rPr>
              <a:t>internal</a:t>
            </a:r>
          </a:p>
          <a:p>
            <a:pPr lvl="1"/>
            <a:r>
              <a:rPr lang="en-US" b="1" dirty="0">
                <a:latin typeface="Century Gothic" pitchFamily="34" charset="0"/>
              </a:rPr>
              <a:t>Opportunities and Threats are </a:t>
            </a:r>
            <a:r>
              <a:rPr lang="en-US" b="1" i="1" dirty="0">
                <a:latin typeface="Century Gothic" pitchFamily="34" charset="0"/>
              </a:rPr>
              <a:t>external</a:t>
            </a:r>
          </a:p>
          <a:p>
            <a:pPr marL="365760" lvl="1" indent="0">
              <a:buNone/>
            </a:pPr>
            <a:endParaRPr lang="en-US" b="1" dirty="0">
              <a:latin typeface="Century Gothic" pitchFamily="34" charset="0"/>
            </a:endParaRPr>
          </a:p>
          <a:p>
            <a:pPr lvl="0">
              <a:buClr>
                <a:srgbClr val="F3A447"/>
              </a:buClr>
            </a:pPr>
            <a:r>
              <a:rPr lang="en-US" b="1" dirty="0">
                <a:solidFill>
                  <a:prstClr val="white"/>
                </a:solidFill>
                <a:latin typeface="Century Gothic" pitchFamily="34" charset="0"/>
              </a:rPr>
              <a:t>One or more meetings should be dedicated to SWOT analysis.  </a:t>
            </a:r>
          </a:p>
          <a:p>
            <a:pPr lvl="1"/>
            <a:endParaRPr lang="en-US" b="1" dirty="0">
              <a:solidFill>
                <a:schemeClr val="tx1"/>
              </a:solidFill>
              <a:latin typeface="Century Gothic" pitchFamily="34" charset="0"/>
            </a:endParaRPr>
          </a:p>
          <a:p>
            <a:pPr marL="365760" lvl="1" indent="0" algn="ctr">
              <a:buNone/>
            </a:pPr>
            <a:r>
              <a:rPr lang="en-US" b="1" dirty="0">
                <a:solidFill>
                  <a:schemeClr val="bg1"/>
                </a:solidFill>
                <a:latin typeface="Century Gothic" pitchFamily="34" charset="0"/>
              </a:rPr>
              <a:t>SWOT analysis puts issues in perspective at your school and from there you begin to build your plan.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>
                <a:solidFill>
                  <a:schemeClr val="bg1"/>
                </a:solidFill>
                <a:latin typeface="VAG Rounded" pitchFamily="34" charset="0"/>
              </a:rPr>
              <a:t>SWOT ANALYSIS IS IMPORTANT</a:t>
            </a:r>
          </a:p>
        </p:txBody>
      </p:sp>
    </p:spTree>
    <p:extLst>
      <p:ext uri="{BB962C8B-B14F-4D97-AF65-F5344CB8AC3E}">
        <p14:creationId xmlns:p14="http://schemas.microsoft.com/office/powerpoint/2010/main" val="26622685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8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>
              <a:latin typeface="VAG Rounded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>
                <a:solidFill>
                  <a:schemeClr val="bg1"/>
                </a:solidFill>
                <a:latin typeface="VAG Rounded" pitchFamily="34" charset="0"/>
              </a:rPr>
              <a:t>SWOT ANALYSIS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57350"/>
            <a:ext cx="7924800" cy="462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65881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>
                <a:latin typeface="Century Gothic" pitchFamily="34" charset="0"/>
              </a:rPr>
              <a:t>From the SWOT analysis, you now begin to build the actual strategic plan.</a:t>
            </a:r>
          </a:p>
          <a:p>
            <a:endParaRPr lang="en-US" b="1" dirty="0">
              <a:latin typeface="Century Gothic" pitchFamily="34" charset="0"/>
            </a:endParaRPr>
          </a:p>
          <a:p>
            <a:r>
              <a:rPr lang="en-US" b="1" dirty="0">
                <a:latin typeface="Century Gothic" pitchFamily="34" charset="0"/>
              </a:rPr>
              <a:t>You will identify the key areas that are specific to your school.  </a:t>
            </a:r>
            <a:r>
              <a:rPr lang="en-US" sz="2200" b="1" dirty="0">
                <a:latin typeface="Century Gothic" pitchFamily="34" charset="0"/>
              </a:rPr>
              <a:t>(Every school will have different key areas that are unique to their school.)</a:t>
            </a:r>
          </a:p>
          <a:p>
            <a:endParaRPr lang="en-US" b="1" dirty="0">
              <a:latin typeface="Century Gothic" pitchFamily="34" charset="0"/>
            </a:endParaRPr>
          </a:p>
          <a:p>
            <a:r>
              <a:rPr lang="en-US" b="1" dirty="0">
                <a:latin typeface="Century Gothic" pitchFamily="34" charset="0"/>
              </a:rPr>
              <a:t>Begin to develop goals for each of the key areas.  You will need short term and long term goals.  </a:t>
            </a:r>
          </a:p>
          <a:p>
            <a:endParaRPr lang="en-US" b="1" dirty="0">
              <a:latin typeface="Century Gothic" pitchFamily="34" charset="0"/>
            </a:endParaRPr>
          </a:p>
          <a:p>
            <a:r>
              <a:rPr lang="en-US" b="1" dirty="0">
                <a:latin typeface="Century Gothic" pitchFamily="34" charset="0"/>
              </a:rPr>
              <a:t>A plan is generally for 5 years – What can you do Year 1?  Year 2?  Year 3?  etc…</a:t>
            </a:r>
          </a:p>
          <a:p>
            <a:endParaRPr lang="en-US" dirty="0">
              <a:latin typeface="VAG Rounded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u="sng" dirty="0">
                <a:solidFill>
                  <a:schemeClr val="bg1"/>
                </a:solidFill>
                <a:latin typeface="VAG Rounded" pitchFamily="34" charset="0"/>
              </a:rPr>
              <a:t>WHAT HAPPENS NEXT?</a:t>
            </a:r>
          </a:p>
        </p:txBody>
      </p:sp>
    </p:spTree>
    <p:extLst>
      <p:ext uri="{BB962C8B-B14F-4D97-AF65-F5344CB8AC3E}">
        <p14:creationId xmlns:p14="http://schemas.microsoft.com/office/powerpoint/2010/main" val="37803827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72000"/>
          </a:xfrm>
        </p:spPr>
        <p:txBody>
          <a:bodyPr>
            <a:normAutofit fontScale="40000" lnSpcReduction="20000"/>
          </a:bodyPr>
          <a:lstStyle/>
          <a:p>
            <a:r>
              <a:rPr lang="en-US" sz="5000" b="1" dirty="0">
                <a:latin typeface="Century Gothic" pitchFamily="34" charset="0"/>
              </a:rPr>
              <a:t>Catholic Identity </a:t>
            </a:r>
          </a:p>
          <a:p>
            <a:r>
              <a:rPr lang="en-US" sz="5000" b="1" dirty="0">
                <a:latin typeface="Century Gothic" pitchFamily="34" charset="0"/>
              </a:rPr>
              <a:t>Loreto Sisters Legacy </a:t>
            </a:r>
          </a:p>
          <a:p>
            <a:r>
              <a:rPr lang="en-US" sz="5000" b="1" dirty="0">
                <a:latin typeface="Century Gothic" pitchFamily="34" charset="0"/>
              </a:rPr>
              <a:t>Enrollment/Marketing and Development </a:t>
            </a:r>
          </a:p>
          <a:p>
            <a:r>
              <a:rPr lang="en-US" sz="5000" b="1" dirty="0">
                <a:latin typeface="Century Gothic" pitchFamily="34" charset="0"/>
              </a:rPr>
              <a:t>Community Engagement </a:t>
            </a:r>
          </a:p>
          <a:p>
            <a:r>
              <a:rPr lang="en-US" sz="5000" b="1" dirty="0">
                <a:latin typeface="Century Gothic" pitchFamily="34" charset="0"/>
              </a:rPr>
              <a:t>Revenue Generating Electives </a:t>
            </a:r>
          </a:p>
          <a:p>
            <a:r>
              <a:rPr lang="en-US" sz="5000" b="1" dirty="0">
                <a:latin typeface="Century Gothic" pitchFamily="34" charset="0"/>
              </a:rPr>
              <a:t>Awards/Accreditation </a:t>
            </a:r>
          </a:p>
          <a:p>
            <a:r>
              <a:rPr lang="en-US" sz="5000" b="1" dirty="0">
                <a:latin typeface="Century Gothic" pitchFamily="34" charset="0"/>
              </a:rPr>
              <a:t>Technology </a:t>
            </a:r>
          </a:p>
          <a:p>
            <a:r>
              <a:rPr lang="en-US" sz="5000" b="1" dirty="0">
                <a:latin typeface="Century Gothic" pitchFamily="34" charset="0"/>
              </a:rPr>
              <a:t>Campus Revitalization/Safety</a:t>
            </a:r>
          </a:p>
          <a:p>
            <a:pPr marL="0" indent="0">
              <a:buNone/>
            </a:pPr>
            <a:r>
              <a:rPr lang="en-US" sz="5000" b="1" dirty="0">
                <a:latin typeface="Century Gothic" pitchFamily="34" charset="0"/>
              </a:rPr>
              <a:t> 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sz="4200" dirty="0">
                <a:solidFill>
                  <a:schemeClr val="bg1"/>
                </a:solidFill>
                <a:latin typeface="Century Gothic" pitchFamily="34" charset="0"/>
              </a:rPr>
              <a:t>For each of these areas, a statement of strategic direction was developed. Goals and strategies for each area were identified to guide more specific action planning. The annual action plans provide a framework for ongoing accountability and ensure that the school manages its resources toward the realization of its vision over the next five years.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990600"/>
          </a:xfrm>
        </p:spPr>
        <p:txBody>
          <a:bodyPr>
            <a:normAutofit fontScale="90000"/>
          </a:bodyPr>
          <a:lstStyle/>
          <a:p>
            <a:pPr marL="274320" lvl="0" indent="-274320" algn="ctr">
              <a:spcBef>
                <a:spcPts val="600"/>
              </a:spcBef>
            </a:pPr>
            <a:br>
              <a:rPr lang="en-US" sz="1600" spc="0" dirty="0">
                <a:ln>
                  <a:noFill/>
                </a:ln>
                <a:solidFill>
                  <a:prstClr val="white"/>
                </a:solidFill>
                <a:effectLst/>
                <a:ea typeface="+mn-ea"/>
                <a:cs typeface="+mn-cs"/>
              </a:rPr>
            </a:br>
            <a:br>
              <a:rPr lang="en-US" sz="1600" spc="0" dirty="0">
                <a:ln>
                  <a:noFill/>
                </a:ln>
                <a:solidFill>
                  <a:prstClr val="white"/>
                </a:solidFill>
                <a:effectLst/>
                <a:ea typeface="+mn-ea"/>
                <a:cs typeface="+mn-cs"/>
              </a:rPr>
            </a:br>
            <a:br>
              <a:rPr lang="en-US" sz="1600" spc="0" dirty="0">
                <a:ln>
                  <a:noFill/>
                </a:ln>
                <a:solidFill>
                  <a:prstClr val="white"/>
                </a:solidFill>
                <a:effectLst/>
                <a:ea typeface="+mn-ea"/>
                <a:cs typeface="+mn-cs"/>
              </a:rPr>
            </a:br>
            <a:br>
              <a:rPr lang="en-US" sz="1600" spc="0" dirty="0">
                <a:ln>
                  <a:noFill/>
                </a:ln>
                <a:solidFill>
                  <a:prstClr val="white"/>
                </a:solidFill>
                <a:effectLst/>
                <a:ea typeface="+mn-ea"/>
                <a:cs typeface="+mn-cs"/>
              </a:rPr>
            </a:br>
            <a:br>
              <a:rPr lang="en-US" sz="1600" spc="0" dirty="0">
                <a:ln>
                  <a:noFill/>
                </a:ln>
                <a:solidFill>
                  <a:prstClr val="white"/>
                </a:solidFill>
                <a:effectLst/>
                <a:ea typeface="+mn-ea"/>
                <a:cs typeface="+mn-cs"/>
              </a:rPr>
            </a:br>
            <a:br>
              <a:rPr lang="en-US" sz="1600" spc="0" dirty="0">
                <a:ln>
                  <a:noFill/>
                </a:ln>
                <a:solidFill>
                  <a:prstClr val="white"/>
                </a:solidFill>
                <a:effectLst/>
                <a:ea typeface="+mn-ea"/>
                <a:cs typeface="+mn-cs"/>
              </a:rPr>
            </a:br>
            <a:br>
              <a:rPr lang="en-US" sz="1600" spc="0" dirty="0">
                <a:ln>
                  <a:noFill/>
                </a:ln>
                <a:solidFill>
                  <a:prstClr val="white"/>
                </a:solidFill>
                <a:effectLst/>
                <a:ea typeface="+mn-ea"/>
                <a:cs typeface="+mn-cs"/>
              </a:rPr>
            </a:br>
            <a:r>
              <a:rPr lang="en-US" sz="6000" u="sng" spc="0" dirty="0">
                <a:ln>
                  <a:noFill/>
                </a:ln>
                <a:solidFill>
                  <a:schemeClr val="bg1"/>
                </a:solidFill>
                <a:effectLst/>
                <a:latin typeface="VAG Rounded" pitchFamily="34" charset="0"/>
                <a:ea typeface="+mn-ea"/>
                <a:cs typeface="+mn-cs"/>
              </a:rPr>
              <a:t>EXAMPLES OF KEY AREAS</a:t>
            </a:r>
            <a:endParaRPr lang="en-US" sz="6000" u="sng" dirty="0">
              <a:solidFill>
                <a:schemeClr val="bg1"/>
              </a:solidFill>
              <a:latin typeface="VAG 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33448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200"/>
          </a:xfrm>
        </p:spPr>
        <p:txBody>
          <a:bodyPr>
            <a:normAutofit fontScale="92500" lnSpcReduction="20000"/>
          </a:bodyPr>
          <a:lstStyle/>
          <a:p>
            <a:r>
              <a:rPr lang="en-US" sz="2700" b="1" dirty="0">
                <a:latin typeface="Century Gothic" pitchFamily="34" charset="0"/>
              </a:rPr>
              <a:t>It’s not enough to write a goal down.  You have to say HOW you will accomplish that goal and write an action plan for what you will do to reach that goal over the next 3, 4 or 5 years</a:t>
            </a:r>
          </a:p>
          <a:p>
            <a:endParaRPr lang="en-US" sz="2700" b="1" dirty="0">
              <a:latin typeface="Century Gothic" pitchFamily="34" charset="0"/>
            </a:endParaRPr>
          </a:p>
          <a:p>
            <a:r>
              <a:rPr lang="en-US" sz="2700" b="1" dirty="0">
                <a:latin typeface="Century Gothic" pitchFamily="34" charset="0"/>
              </a:rPr>
              <a:t>For Example – let’s say your goal is to increase school safety</a:t>
            </a:r>
          </a:p>
          <a:p>
            <a:pPr lvl="1"/>
            <a:r>
              <a:rPr lang="en-US" sz="2200" b="1" u="sng" dirty="0">
                <a:latin typeface="Century Gothic" pitchFamily="34" charset="0"/>
              </a:rPr>
              <a:t>Year One</a:t>
            </a:r>
            <a:r>
              <a:rPr lang="en-US" sz="2200" b="1" dirty="0">
                <a:latin typeface="Century Gothic" pitchFamily="34" charset="0"/>
              </a:rPr>
              <a:t> – have assessment of security by police, safety, or security personnel (look within your own community)</a:t>
            </a:r>
          </a:p>
          <a:p>
            <a:pPr lvl="1"/>
            <a:r>
              <a:rPr lang="en-US" sz="2200" b="1" u="sng" dirty="0">
                <a:latin typeface="Century Gothic" pitchFamily="34" charset="0"/>
              </a:rPr>
              <a:t>Year Two</a:t>
            </a:r>
            <a:r>
              <a:rPr lang="en-US" sz="2200" b="1" dirty="0">
                <a:latin typeface="Century Gothic" pitchFamily="34" charset="0"/>
              </a:rPr>
              <a:t> – determine funds necessary to implement security needs at the school. Research grant opportunities to cover the expense. Gather list of school parents who can do repairs, install fences, etc…</a:t>
            </a:r>
          </a:p>
          <a:p>
            <a:pPr lvl="1"/>
            <a:r>
              <a:rPr lang="en-US" sz="2200" b="1" u="sng" dirty="0">
                <a:latin typeface="Century Gothic" pitchFamily="34" charset="0"/>
              </a:rPr>
              <a:t>Year Three</a:t>
            </a:r>
            <a:r>
              <a:rPr lang="en-US" sz="2200" b="1" dirty="0">
                <a:latin typeface="Century Gothic" pitchFamily="34" charset="0"/>
              </a:rPr>
              <a:t> – write grants, establish fundraiser to continue safety improvements (security system, cameras, etc…) </a:t>
            </a:r>
          </a:p>
          <a:p>
            <a:endParaRPr lang="en-US" dirty="0">
              <a:latin typeface="VAG Rounded" pitchFamily="34" charset="0"/>
            </a:endParaRP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u="sng" dirty="0">
                <a:solidFill>
                  <a:schemeClr val="bg1"/>
                </a:solidFill>
                <a:latin typeface="VAG Rounded" pitchFamily="34" charset="0"/>
              </a:rPr>
              <a:t>TAKE ACTION!</a:t>
            </a:r>
          </a:p>
        </p:txBody>
      </p:sp>
    </p:spTree>
    <p:extLst>
      <p:ext uri="{BB962C8B-B14F-4D97-AF65-F5344CB8AC3E}">
        <p14:creationId xmlns:p14="http://schemas.microsoft.com/office/powerpoint/2010/main" val="5791897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4179</TotalTime>
  <Words>685</Words>
  <Application>Microsoft Office PowerPoint</Application>
  <PresentationFormat>On-screen Show (4:3)</PresentationFormat>
  <Paragraphs>81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Calibri</vt:lpstr>
      <vt:lpstr>Century Gothic</vt:lpstr>
      <vt:lpstr>Constantia</vt:lpstr>
      <vt:lpstr>Route Du Soleil DEMO</vt:lpstr>
      <vt:lpstr>VAG Rounded</vt:lpstr>
      <vt:lpstr>Wingdings 2</vt:lpstr>
      <vt:lpstr>Paper</vt:lpstr>
      <vt:lpstr>Creating a Strategic Plan  at your Catholic School</vt:lpstr>
      <vt:lpstr>What is a Strategic Plan?</vt:lpstr>
      <vt:lpstr>PREPARE WISELY</vt:lpstr>
      <vt:lpstr>FIRST STEPS</vt:lpstr>
      <vt:lpstr>SWOT ANALYSIS IS IMPORTANT</vt:lpstr>
      <vt:lpstr>SWOT ANALYSIS</vt:lpstr>
      <vt:lpstr>WHAT HAPPENS NEXT?</vt:lpstr>
      <vt:lpstr>       EXAMPLES OF KEY AREAS</vt:lpstr>
      <vt:lpstr>TAKE ACTION!</vt:lpstr>
      <vt:lpstr>THINK YOU’RE DONE?  </vt:lpstr>
      <vt:lpstr>Make Strategic Planning A Habit</vt:lpstr>
      <vt:lpstr>MY INFORMATION</vt:lpstr>
    </vt:vector>
  </TitlesOfParts>
  <Company>SS. Simon and Jude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Creating a Welcoming Environment at your Catholic School</dc:title>
  <dc:creator>mjwahlers</dc:creator>
  <cp:lastModifiedBy>Mary Jo Wahlers</cp:lastModifiedBy>
  <cp:revision>53</cp:revision>
  <cp:lastPrinted>2015-09-26T01:15:15Z</cp:lastPrinted>
  <dcterms:created xsi:type="dcterms:W3CDTF">2015-09-23T21:17:51Z</dcterms:created>
  <dcterms:modified xsi:type="dcterms:W3CDTF">2018-09-21T17:06:50Z</dcterms:modified>
</cp:coreProperties>
</file>